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95" r:id="rId5"/>
    <p:sldId id="396" r:id="rId6"/>
    <p:sldId id="397" r:id="rId7"/>
    <p:sldId id="398" r:id="rId8"/>
    <p:sldId id="399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sk-SK" sz="2000" i="1" noProof="0" dirty="0">
              <a:latin typeface="Montserrat Light" panose="00000400000000000000" pitchFamily="50" charset="0"/>
            </a:rPr>
            <a:t>Projektový manažér</a:t>
          </a: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sk-SK" sz="1400" i="1" noProof="0" dirty="0">
              <a:latin typeface="Montserrat Light" panose="00000400000000000000" pitchFamily="50" charset="0"/>
            </a:rPr>
            <a:t>Marketingový </a:t>
          </a:r>
          <a:br>
            <a:rPr lang="sk-SK" sz="1400" i="1" noProof="0" dirty="0">
              <a:latin typeface="Montserrat Light" panose="00000400000000000000" pitchFamily="50" charset="0"/>
            </a:rPr>
          </a:br>
          <a:r>
            <a:rPr lang="sk-SK" sz="1400" i="1" noProof="0" dirty="0">
              <a:latin typeface="Montserrat Light" panose="00000400000000000000" pitchFamily="50" charset="0"/>
            </a:rPr>
            <a:t>manažér</a:t>
          </a: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sk-SK" sz="1400" i="1" noProof="0" dirty="0">
              <a:latin typeface="Montserrat Light" panose="00000400000000000000" pitchFamily="50" charset="0"/>
            </a:rPr>
            <a:t>Finančný </a:t>
          </a:r>
        </a:p>
        <a:p>
          <a:pPr>
            <a:spcAft>
              <a:spcPts val="0"/>
            </a:spcAft>
          </a:pPr>
          <a:r>
            <a:rPr lang="sk-SK" sz="1400" i="1" noProof="0" dirty="0">
              <a:latin typeface="Montserrat Light" panose="00000400000000000000" pitchFamily="50" charset="0"/>
            </a:rPr>
            <a:t>manažér</a:t>
          </a: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sk-SK" sz="1400" i="1" noProof="0" dirty="0">
              <a:latin typeface="Montserrat Light" panose="00000400000000000000" pitchFamily="50" charset="0"/>
            </a:rPr>
            <a:t>Služba</a:t>
          </a:r>
          <a:r>
            <a:rPr lang="de-DE" sz="1400" i="1" dirty="0">
              <a:latin typeface="Montserrat Light" panose="00000400000000000000" pitchFamily="50" charset="0"/>
            </a:rPr>
            <a:t> A</a:t>
          </a: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sk-SK" sz="1400" i="1" noProof="0" dirty="0">
              <a:latin typeface="Montserrat Light" panose="00000400000000000000" pitchFamily="50" charset="0"/>
            </a:rPr>
            <a:t>Služba</a:t>
          </a:r>
          <a:r>
            <a:rPr lang="de-DE" sz="1400" i="1" dirty="0">
              <a:latin typeface="Montserrat Light" panose="00000400000000000000" pitchFamily="50" charset="0"/>
            </a:rPr>
            <a:t> C</a:t>
          </a: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sk-SK" sz="1400" i="1" noProof="0" dirty="0">
              <a:latin typeface="Montserrat Light" panose="00000400000000000000" pitchFamily="50" charset="0"/>
            </a:rPr>
            <a:t>Služba</a:t>
          </a:r>
          <a:r>
            <a:rPr lang="de-DE" sz="1400" i="1" dirty="0">
              <a:latin typeface="Montserrat Light" panose="00000400000000000000" pitchFamily="50" charset="0"/>
            </a:rPr>
            <a:t> B</a:t>
          </a: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2000" i="1" dirty="0">
              <a:latin typeface="Montserrat Light" panose="00000400000000000000" pitchFamily="50" charset="0"/>
            </a:rPr>
            <a:t>…</a:t>
          </a: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>
              <a:latin typeface="Montserrat Light" panose="00000400000000000000" pitchFamily="50" charset="0"/>
            </a:rPr>
            <a:t>…</a:t>
          </a: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>
              <a:latin typeface="Montserrat Light" panose="00000400000000000000" pitchFamily="50" charset="0"/>
            </a:rPr>
            <a:t>…</a:t>
          </a: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>
              <a:latin typeface="Montserrat Light" panose="00000400000000000000" pitchFamily="50" charset="0"/>
            </a:rPr>
            <a:t>..</a:t>
          </a: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>
              <a:latin typeface="Montserrat Light" panose="00000400000000000000" pitchFamily="50" charset="0"/>
            </a:rPr>
            <a:t>…</a:t>
          </a: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>
              <a:latin typeface="Montserrat Light" panose="00000400000000000000" pitchFamily="50" charset="0"/>
            </a:rPr>
            <a:t>..</a:t>
          </a: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i="1" kern="1200" noProof="0" dirty="0">
              <a:latin typeface="Montserrat Light" panose="00000400000000000000" pitchFamily="50" charset="0"/>
            </a:rPr>
            <a:t>Projektový manažér</a:t>
          </a: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Služba</a:t>
          </a:r>
          <a:r>
            <a:rPr lang="de-DE" sz="1400" i="1" kern="1200" dirty="0">
              <a:latin typeface="Montserrat Light" panose="00000400000000000000" pitchFamily="50" charset="0"/>
            </a:rPr>
            <a:t> A</a:t>
          </a: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Služba</a:t>
          </a:r>
          <a:r>
            <a:rPr lang="de-DE" sz="1400" i="1" kern="1200" dirty="0">
              <a:latin typeface="Montserrat Light" panose="00000400000000000000" pitchFamily="50" charset="0"/>
            </a:rPr>
            <a:t> B</a:t>
          </a: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Služba</a:t>
          </a:r>
          <a:r>
            <a:rPr lang="de-DE" sz="1400" i="1" kern="1200" dirty="0">
              <a:latin typeface="Montserrat Light" panose="00000400000000000000" pitchFamily="50" charset="0"/>
            </a:rPr>
            <a:t> C</a:t>
          </a: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Marketingový </a:t>
          </a:r>
          <a:br>
            <a:rPr lang="sk-SK" sz="1400" i="1" kern="1200" noProof="0" dirty="0">
              <a:latin typeface="Montserrat Light" panose="00000400000000000000" pitchFamily="50" charset="0"/>
            </a:rPr>
          </a:br>
          <a:r>
            <a:rPr lang="sk-SK" sz="1400" i="1" kern="1200" noProof="0" dirty="0">
              <a:latin typeface="Montserrat Light" panose="00000400000000000000" pitchFamily="50" charset="0"/>
            </a:rPr>
            <a:t>manažér</a:t>
          </a: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Finančný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400" i="1" kern="1200" noProof="0" dirty="0">
              <a:latin typeface="Montserrat Light" panose="00000400000000000000" pitchFamily="50" charset="0"/>
            </a:rPr>
            <a:t>manažér</a:t>
          </a:r>
        </a:p>
      </dsp:txBody>
      <dsp:txXfrm>
        <a:off x="3148580" y="1311570"/>
        <a:ext cx="1734535" cy="867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i="1" kern="1200" dirty="0">
              <a:latin typeface="Montserrat Light" panose="00000400000000000000" pitchFamily="50" charset="0"/>
            </a:rPr>
            <a:t>…</a:t>
          </a: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>
              <a:latin typeface="Montserrat Light" panose="00000400000000000000" pitchFamily="50" charset="0"/>
            </a:rPr>
            <a:t>..</a:t>
          </a: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>
              <a:latin typeface="Montserrat Light" panose="00000400000000000000" pitchFamily="50" charset="0"/>
            </a:rPr>
            <a:t>..</a:t>
          </a: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>
              <a:latin typeface="Montserrat Light" panose="00000400000000000000" pitchFamily="50" charset="0"/>
            </a:rPr>
            <a:t>…</a:t>
          </a: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>
              <a:latin typeface="Montserrat Light" panose="00000400000000000000" pitchFamily="50" charset="0"/>
            </a:rPr>
            <a:t>…</a:t>
          </a: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>
              <a:latin typeface="Montserrat Light" panose="00000400000000000000" pitchFamily="50" charset="0"/>
            </a:rPr>
            <a:t>…</a:t>
          </a:r>
        </a:p>
      </dsp:txBody>
      <dsp:txXfrm>
        <a:off x="3148580" y="1311570"/>
        <a:ext cx="1734535" cy="86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50" charset="0"/>
              </a:rPr>
              <a:t>Aké sú úlohy, povinnosti a zručnosti vašich súčasných zamestnancov, ktorí tvoria v tíme základ? 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50" charset="0"/>
              </a:rPr>
              <a:t>Aký personál a zručnosti je potrebné doplniť pre úspešnú realizáciu vášho projektu? Ako získavate a školíte nových zamestnancov alebo dobrovoľníkov?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50" charset="0"/>
              </a:rPr>
              <a:t>Aká je vaša organizačná štruktúra a procesy? Ako ich môžete ilustrovať v organizačnej schéme? 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50" charset="0"/>
              </a:rPr>
              <a:t>Akých externých partnerov potrebujete? Aký je ich záujem a vplyv na váš projekt? Ako komunikujete a spolupracujete s týmito externými partnermi? </a:t>
            </a: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sk-SK" dirty="0"/>
              <a:t>Organizačná štruktúra &amp; partneri</a:t>
            </a:r>
          </a:p>
        </p:txBody>
      </p:sp>
    </p:spTree>
    <p:extLst>
      <p:ext uri="{BB962C8B-B14F-4D97-AF65-F5344CB8AC3E}">
        <p14:creationId xmlns:p14="http://schemas.microsoft.com/office/powerpoint/2010/main" val="362079796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50" charset="0"/>
              </a:rPr>
              <a:t>Organizačná schéma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1560523" y="2267212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sk-SK" dirty="0"/>
              <a:t>Organizačná štruktúra &amp; partneri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624574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50" charset="0"/>
              </a:rPr>
              <a:t>Matica zainteresovaných strán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507546" y="2259319"/>
          <a:ext cx="8128909" cy="365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Úroveň záujmu</a:t>
                      </a:r>
                      <a:endParaRPr lang="sk-SK" sz="1600" noProof="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>
                          <a:effectLst/>
                          <a:latin typeface="Montserrat"/>
                        </a:rPr>
                        <a:t>Nízka</a:t>
                      </a:r>
                      <a:endParaRPr lang="sk-SK" sz="1100" b="1" i="1" noProof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Úroveň vplyvu</a:t>
                      </a:r>
                      <a:endParaRPr lang="sk-SK" sz="1600" noProof="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>
                          <a:effectLst/>
                          <a:latin typeface="Montserrat"/>
                        </a:rPr>
                        <a:t>Vysoká</a:t>
                      </a:r>
                      <a:endParaRPr lang="sk-SK" sz="1100" b="1" i="1" noProof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0" i="1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Kto má na váš projekt vysoký vplyv a nízky záujem</a:t>
                      </a:r>
                      <a:r>
                        <a:rPr lang="sk-SK" sz="1100" b="0" i="1" baseline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  </a:t>
                      </a:r>
                      <a:endParaRPr lang="sk-SK" sz="1100" b="0" i="1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Udržiavať dobré vzťahy!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k-SK" sz="1100" b="0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0" i="1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Kto má vysoký vplyv a vy</a:t>
                      </a:r>
                      <a:r>
                        <a:rPr lang="en-GB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</a:t>
                      </a:r>
                      <a:r>
                        <a:rPr lang="sk-SK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oký záujem o váš projekt?</a:t>
                      </a:r>
                      <a:r>
                        <a:rPr lang="sk-SK" sz="1100" b="0" i="1" baseline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 </a:t>
                      </a:r>
                      <a:endParaRPr lang="sk-SK" sz="1100" b="1" i="1" noProof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Úzko spolupracovať!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 dirty="0">
                          <a:effectLst/>
                          <a:latin typeface="Montserrat"/>
                        </a:rPr>
                        <a:t>Nízka</a:t>
                      </a:r>
                      <a:endParaRPr lang="sk-SK" sz="1100" b="1" i="1" noProof="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Kto má nízky vplyv a nízky záujem o váš projekt</a:t>
                      </a:r>
                      <a:r>
                        <a:rPr lang="sk-SK" sz="1100" b="0" i="1" baseline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  </a:t>
                      </a:r>
                      <a:endParaRPr lang="sk-SK" sz="1100" b="0" i="1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Sledovať s minimálnym úsilím!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1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Kto má nízky vplyv a vysoký záujem o váš projekt</a:t>
                      </a:r>
                      <a:r>
                        <a:rPr lang="sk-SK" sz="1100" b="0" i="1" baseline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  </a:t>
                      </a:r>
                      <a:endParaRPr lang="sk-SK" sz="1100" b="1" i="1" noProof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k-SK" sz="1100" b="1" i="0" noProof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Pravidelne informovať!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sk-SK" dirty="0"/>
              <a:t>Organizačná štruktúra &amp; partneri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23689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50" charset="0"/>
              </a:rPr>
              <a:t>Organizačná schéma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/>
          <p:cNvGraphicFramePr/>
          <p:nvPr/>
        </p:nvGraphicFramePr>
        <p:xfrm>
          <a:off x="1605546" y="2180675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sk-SK" i="1" dirty="0"/>
              <a:t>Môj projekt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k-SK" dirty="0"/>
              <a:t>Organizačná štruktúra &amp; partneri</a:t>
            </a:r>
            <a:endParaRPr lang="en-GB" sz="2000" noProof="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05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50" charset="0"/>
              </a:rPr>
              <a:t>Matica zainteresovaných strán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579112" y="2360058"/>
          <a:ext cx="8128909" cy="348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Úroveň záujmu</a:t>
                      </a:r>
                      <a:endParaRPr lang="sk-SK" sz="1600" noProof="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>
                          <a:effectLst/>
                          <a:latin typeface="Montserrat"/>
                        </a:rPr>
                        <a:t>Nízka</a:t>
                      </a:r>
                      <a:endParaRPr lang="sk-SK" sz="1100" b="1" i="1" noProof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Úroveň vplyvu</a:t>
                      </a:r>
                      <a:endParaRPr lang="sk-SK" sz="1600" noProof="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>
                          <a:effectLst/>
                          <a:latin typeface="Montserrat"/>
                        </a:rPr>
                        <a:t>Vysoká</a:t>
                      </a:r>
                      <a:endParaRPr lang="sk-SK" sz="1100" b="1" i="1" noProof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noProof="0" dirty="0">
                          <a:effectLst/>
                          <a:latin typeface="Montserrat"/>
                        </a:rPr>
                        <a:t>Nízka</a:t>
                      </a:r>
                      <a:endParaRPr lang="sk-SK" sz="1100" b="1" i="1" noProof="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sk-SK" i="1" dirty="0"/>
              <a:t>Môj projekt</a:t>
            </a:r>
            <a:r>
              <a:rPr lang="en-GB" i="1" dirty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sk-SK" dirty="0"/>
              <a:t>Organizačná štruktúra &amp; partneri</a:t>
            </a:r>
            <a:endParaRPr lang="en-GB" sz="2000" noProof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1878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de413db-0745-4f3a-8dca-564dc7ff6f7d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230</Words>
  <Application>Microsoft Office PowerPoint</Application>
  <PresentationFormat>Bildschirmpräsentation 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Organizačná štruktúra &amp; partneri</vt:lpstr>
      <vt:lpstr>Organizačná štruktúra &amp; partneri</vt:lpstr>
      <vt:lpstr>Organizačná štruktúra &amp; partneri</vt:lpstr>
      <vt:lpstr>Môj projekt: Organizačná štruktúra &amp; partneri</vt:lpstr>
      <vt:lpstr>Môj projekt: Organizačná štruktúra &amp; partneri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